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7" Type="http://schemas.openxmlformats.org/officeDocument/2006/relationships/slideLayout" Target="../slideLayouts/slideLayout1.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7" Type="http://schemas.openxmlformats.org/officeDocument/2006/relationships/slideLayout" Target="../slideLayouts/slideLayout1.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6319599" y="2262426"/>
            <a:ext cx="7477601" cy="1666399"/>
          </a:xfrm>
          <a:prstGeom prst="rect">
            <a:avLst/>
          </a:prstGeom>
          <a:noFill/>
          <a:ln/>
        </p:spPr>
        <p:txBody>
          <a:bodyPr wrap="square" rtlCol="0" anchor="t"/>
          <a:lstStyle/>
          <a:p>
            <a:pPr indent="0" marL="0">
              <a:lnSpc>
                <a:spcPts val="6561"/>
              </a:lnSpc>
              <a:buNone/>
            </a:pPr>
            <a:r>
              <a:rPr lang="en-US" sz="5249" dirty="0">
                <a:solidFill>
                  <a:srgbClr val="312F2B"/>
                </a:solidFill>
                <a:latin typeface="Georgia" pitchFamily="34" charset="0"/>
                <a:ea typeface="Georgia" pitchFamily="34" charset="-122"/>
                <a:cs typeface="Georgia" pitchFamily="34" charset="-120"/>
              </a:rPr>
              <a:t>Forest Wildfire Analytics Using AWS</a:t>
            </a:r>
            <a:endParaRPr lang="en-US" sz="5249" dirty="0"/>
          </a:p>
        </p:txBody>
      </p:sp>
      <p:sp>
        <p:nvSpPr>
          <p:cNvPr id="5" name="Text 2"/>
          <p:cNvSpPr/>
          <p:nvPr/>
        </p:nvSpPr>
        <p:spPr>
          <a:xfrm>
            <a:off x="6319599" y="4262080"/>
            <a:ext cx="7477601"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Wildfires are devastating, and it can take months for the forests to recover. That is why we need AWS for forest fire analytics. With this presentation, you'll learn how to prevent wildfires!</a:t>
            </a:r>
            <a:endParaRPr lang="en-US" sz="1750" dirty="0"/>
          </a:p>
        </p:txBody>
      </p:sp>
      <p:sp>
        <p:nvSpPr>
          <p:cNvPr id="6" name="Shape 3"/>
          <p:cNvSpPr/>
          <p:nvPr/>
        </p:nvSpPr>
        <p:spPr>
          <a:xfrm>
            <a:off x="6319599" y="5594866"/>
            <a:ext cx="355402" cy="355402"/>
          </a:xfrm>
          <a:prstGeom prst="roundRect">
            <a:avLst>
              <a:gd name="adj" fmla="val 25726039"/>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6327219" y="5602486"/>
            <a:ext cx="340162" cy="340162"/>
          </a:xfrm>
          <a:prstGeom prst="rect">
            <a:avLst/>
          </a:prstGeom>
        </p:spPr>
      </p:pic>
      <p:sp>
        <p:nvSpPr>
          <p:cNvPr id="8" name="Text 4"/>
          <p:cNvSpPr/>
          <p:nvPr/>
        </p:nvSpPr>
        <p:spPr>
          <a:xfrm>
            <a:off x="6786086" y="5578197"/>
            <a:ext cx="2080260" cy="388858"/>
          </a:xfrm>
          <a:prstGeom prst="rect">
            <a:avLst/>
          </a:prstGeom>
          <a:noFill/>
          <a:ln/>
        </p:spPr>
        <p:txBody>
          <a:bodyPr wrap="none" rtlCol="0" anchor="t"/>
          <a:lstStyle/>
          <a:p>
            <a:pPr algn="l" indent="0" marL="0">
              <a:lnSpc>
                <a:spcPts val="3062"/>
              </a:lnSpc>
              <a:buNone/>
            </a:pPr>
            <a:r>
              <a:rPr lang="en-US" sz="2187" b="1" dirty="0">
                <a:solidFill>
                  <a:srgbClr val="272525"/>
                </a:solidFill>
                <a:latin typeface="Lato" pitchFamily="34" charset="0"/>
                <a:ea typeface="Lato" pitchFamily="34" charset="-122"/>
                <a:cs typeface="Lato" pitchFamily="34" charset="-120"/>
              </a:rPr>
              <a:t>by Sanath Atturu</a:t>
            </a:r>
            <a:endParaRPr lang="en-US" sz="2187" dirty="0"/>
          </a:p>
        </p:txBody>
      </p:sp>
      <p:pic>
        <p:nvPicPr>
          <p:cNvPr id="9" name="Image 2" descr="preencoded.png">    </p:cNvPr>
          <p:cNvPicPr>
            <a:picLocks noChangeAspect="1"/>
          </p:cNvPicPr>
          <p:nvPr/>
        </p:nvPicPr>
        <p:blipFill>
          <a:blip r:embed="rId3"/>
          <a:stretch>
            <a:fillRect/>
          </a:stretch>
        </p:blipFill>
        <p:spPr>
          <a:xfrm>
            <a:off x="0" y="0"/>
            <a:ext cx="5486400" cy="8229600"/>
          </a:xfrm>
          <a:prstGeom prst="rect">
            <a:avLst/>
          </a:prstGeom>
        </p:spPr>
      </p:pic>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2037993" y="1214914"/>
            <a:ext cx="7962900" cy="694373"/>
          </a:xfrm>
          <a:prstGeom prst="rect">
            <a:avLst/>
          </a:prstGeom>
          <a:noFill/>
          <a:ln/>
        </p:spPr>
        <p:txBody>
          <a:bodyPr wrap="none" rtlCol="0" anchor="t"/>
          <a:lstStyle/>
          <a:p>
            <a:pPr indent="0" marL="0">
              <a:lnSpc>
                <a:spcPts val="5468"/>
              </a:lnSpc>
              <a:buNone/>
            </a:pPr>
            <a:r>
              <a:rPr lang="en-US" sz="4374" dirty="0">
                <a:solidFill>
                  <a:srgbClr val="312F2B"/>
                </a:solidFill>
                <a:latin typeface="Georgia" pitchFamily="34" charset="0"/>
                <a:ea typeface="Georgia" pitchFamily="34" charset="-122"/>
                <a:cs typeface="Georgia" pitchFamily="34" charset="-120"/>
              </a:rPr>
              <a:t>Introduction to Forest Wildfires</a:t>
            </a:r>
            <a:endParaRPr lang="en-US" sz="4374" dirty="0"/>
          </a:p>
        </p:txBody>
      </p:sp>
      <p:pic>
        <p:nvPicPr>
          <p:cNvPr id="5" name="Image 1" descr="preencoded.png">    </p:cNvPr>
          <p:cNvPicPr>
            <a:picLocks noChangeAspect="1"/>
          </p:cNvPicPr>
          <p:nvPr/>
        </p:nvPicPr>
        <p:blipFill>
          <a:blip r:embed="rId2"/>
          <a:stretch>
            <a:fillRect/>
          </a:stretch>
        </p:blipFill>
        <p:spPr>
          <a:xfrm>
            <a:off x="2037993" y="2353628"/>
            <a:ext cx="3295888" cy="2036921"/>
          </a:xfrm>
          <a:prstGeom prst="rect">
            <a:avLst/>
          </a:prstGeom>
        </p:spPr>
      </p:pic>
      <p:sp>
        <p:nvSpPr>
          <p:cNvPr id="6" name="Text 2"/>
          <p:cNvSpPr/>
          <p:nvPr/>
        </p:nvSpPr>
        <p:spPr>
          <a:xfrm>
            <a:off x="2037993" y="4668203"/>
            <a:ext cx="2221944" cy="347186"/>
          </a:xfrm>
          <a:prstGeom prst="rect">
            <a:avLst/>
          </a:prstGeom>
          <a:noFill/>
          <a:ln/>
        </p:spPr>
        <p:txBody>
          <a:bodyPr wrap="none" rtlCol="0" anchor="t"/>
          <a:lstStyle/>
          <a:p>
            <a:pPr algn="l" indent="0" marL="0">
              <a:lnSpc>
                <a:spcPts val="2734"/>
              </a:lnSpc>
              <a:buNone/>
            </a:pPr>
            <a:r>
              <a:rPr lang="en-US" sz="2187" dirty="0">
                <a:solidFill>
                  <a:srgbClr val="312F2B"/>
                </a:solidFill>
                <a:latin typeface="Georgia" pitchFamily="34" charset="0"/>
                <a:ea typeface="Georgia" pitchFamily="34" charset="-122"/>
                <a:cs typeface="Georgia" pitchFamily="34" charset="-120"/>
              </a:rPr>
              <a:t>Dangerous Force</a:t>
            </a:r>
            <a:endParaRPr lang="en-US" sz="2187" dirty="0"/>
          </a:p>
        </p:txBody>
      </p:sp>
      <p:sp>
        <p:nvSpPr>
          <p:cNvPr id="7" name="Text 3"/>
          <p:cNvSpPr/>
          <p:nvPr/>
        </p:nvSpPr>
        <p:spPr>
          <a:xfrm>
            <a:off x="2037993" y="5237559"/>
            <a:ext cx="3295888" cy="1066205"/>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Globally, wildfires consume 4-5 million square kilometers of land every year, and it's increasing.</a:t>
            </a:r>
            <a:endParaRPr lang="en-US" sz="1750" dirty="0"/>
          </a:p>
        </p:txBody>
      </p:sp>
      <p:pic>
        <p:nvPicPr>
          <p:cNvPr id="8" name="Image 2" descr="preencoded.png">    </p:cNvPr>
          <p:cNvPicPr>
            <a:picLocks noChangeAspect="1"/>
          </p:cNvPicPr>
          <p:nvPr/>
        </p:nvPicPr>
        <p:blipFill>
          <a:blip r:embed="rId3"/>
          <a:stretch>
            <a:fillRect/>
          </a:stretch>
        </p:blipFill>
        <p:spPr>
          <a:xfrm>
            <a:off x="5667137" y="2353628"/>
            <a:ext cx="3296007" cy="2037040"/>
          </a:xfrm>
          <a:prstGeom prst="rect">
            <a:avLst/>
          </a:prstGeom>
        </p:spPr>
      </p:pic>
      <p:sp>
        <p:nvSpPr>
          <p:cNvPr id="9" name="Text 4"/>
          <p:cNvSpPr/>
          <p:nvPr/>
        </p:nvSpPr>
        <p:spPr>
          <a:xfrm>
            <a:off x="5667137" y="4668322"/>
            <a:ext cx="2286000" cy="347186"/>
          </a:xfrm>
          <a:prstGeom prst="rect">
            <a:avLst/>
          </a:prstGeom>
          <a:noFill/>
          <a:ln/>
        </p:spPr>
        <p:txBody>
          <a:bodyPr wrap="none" rtlCol="0" anchor="t"/>
          <a:lstStyle/>
          <a:p>
            <a:pPr algn="l" indent="0" marL="0">
              <a:lnSpc>
                <a:spcPts val="2734"/>
              </a:lnSpc>
              <a:buNone/>
            </a:pPr>
            <a:r>
              <a:rPr lang="en-US" sz="2187" dirty="0">
                <a:solidFill>
                  <a:srgbClr val="312F2B"/>
                </a:solidFill>
                <a:latin typeface="Georgia" pitchFamily="34" charset="0"/>
                <a:ea typeface="Georgia" pitchFamily="34" charset="-122"/>
                <a:cs typeface="Georgia" pitchFamily="34" charset="-120"/>
              </a:rPr>
              <a:t>Cause and Effects</a:t>
            </a:r>
            <a:endParaRPr lang="en-US" sz="2187" dirty="0"/>
          </a:p>
        </p:txBody>
      </p:sp>
      <p:sp>
        <p:nvSpPr>
          <p:cNvPr id="10" name="Text 5"/>
          <p:cNvSpPr/>
          <p:nvPr/>
        </p:nvSpPr>
        <p:spPr>
          <a:xfrm>
            <a:off x="5667137" y="5237678"/>
            <a:ext cx="3296007" cy="1777008"/>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The primary cause of wildfires is either lightning or human activities. The aftermath of wildfires can have long-lasting ecological and social impacts.</a:t>
            </a:r>
            <a:endParaRPr lang="en-US" sz="1750" dirty="0"/>
          </a:p>
        </p:txBody>
      </p:sp>
      <p:pic>
        <p:nvPicPr>
          <p:cNvPr id="11" name="Image 3" descr="preencoded.png">    </p:cNvPr>
          <p:cNvPicPr>
            <a:picLocks noChangeAspect="1"/>
          </p:cNvPicPr>
          <p:nvPr/>
        </p:nvPicPr>
        <p:blipFill>
          <a:blip r:embed="rId4"/>
          <a:stretch>
            <a:fillRect/>
          </a:stretch>
        </p:blipFill>
        <p:spPr>
          <a:xfrm>
            <a:off x="9296400" y="2353628"/>
            <a:ext cx="3296007" cy="2037040"/>
          </a:xfrm>
          <a:prstGeom prst="rect">
            <a:avLst/>
          </a:prstGeom>
        </p:spPr>
      </p:pic>
      <p:sp>
        <p:nvSpPr>
          <p:cNvPr id="12" name="Text 6"/>
          <p:cNvSpPr/>
          <p:nvPr/>
        </p:nvSpPr>
        <p:spPr>
          <a:xfrm>
            <a:off x="9296400" y="4668322"/>
            <a:ext cx="2221944" cy="347186"/>
          </a:xfrm>
          <a:prstGeom prst="rect">
            <a:avLst/>
          </a:prstGeom>
          <a:noFill/>
          <a:ln/>
        </p:spPr>
        <p:txBody>
          <a:bodyPr wrap="none" rtlCol="0" anchor="t"/>
          <a:lstStyle/>
          <a:p>
            <a:pPr algn="l" indent="0" marL="0">
              <a:lnSpc>
                <a:spcPts val="2734"/>
              </a:lnSpc>
              <a:buNone/>
            </a:pPr>
            <a:r>
              <a:rPr lang="en-US" sz="2187" dirty="0">
                <a:solidFill>
                  <a:srgbClr val="312F2B"/>
                </a:solidFill>
                <a:latin typeface="Georgia" pitchFamily="34" charset="0"/>
                <a:ea typeface="Georgia" pitchFamily="34" charset="-122"/>
                <a:cs typeface="Georgia" pitchFamily="34" charset="-120"/>
              </a:rPr>
              <a:t>Types of Forests</a:t>
            </a:r>
            <a:endParaRPr lang="en-US" sz="2187" dirty="0"/>
          </a:p>
        </p:txBody>
      </p:sp>
      <p:sp>
        <p:nvSpPr>
          <p:cNvPr id="13" name="Text 7"/>
          <p:cNvSpPr/>
          <p:nvPr/>
        </p:nvSpPr>
        <p:spPr>
          <a:xfrm>
            <a:off x="9296400" y="5237678"/>
            <a:ext cx="3296007" cy="1777008"/>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Forests can be broadly classified as coniferous, deciduous, or rainforests. Different forests have different susceptibilities to wildfire.</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2037993" y="806053"/>
            <a:ext cx="7246620" cy="694373"/>
          </a:xfrm>
          <a:prstGeom prst="rect">
            <a:avLst/>
          </a:prstGeom>
          <a:noFill/>
          <a:ln/>
        </p:spPr>
        <p:txBody>
          <a:bodyPr wrap="none" rtlCol="0" anchor="t"/>
          <a:lstStyle/>
          <a:p>
            <a:pPr indent="0" marL="0">
              <a:lnSpc>
                <a:spcPts val="5468"/>
              </a:lnSpc>
              <a:buNone/>
            </a:pPr>
            <a:r>
              <a:rPr lang="en-US" sz="4374" dirty="0">
                <a:solidFill>
                  <a:srgbClr val="312F2B"/>
                </a:solidFill>
                <a:latin typeface="Georgia" pitchFamily="34" charset="0"/>
                <a:ea typeface="Georgia" pitchFamily="34" charset="-122"/>
                <a:cs typeface="Georgia" pitchFamily="34" charset="-120"/>
              </a:rPr>
              <a:t>AWS for Forest Fire Analytics</a:t>
            </a:r>
            <a:endParaRPr lang="en-US" sz="4374" dirty="0"/>
          </a:p>
        </p:txBody>
      </p:sp>
      <p:sp>
        <p:nvSpPr>
          <p:cNvPr id="5" name="Shape 2"/>
          <p:cNvSpPr/>
          <p:nvPr/>
        </p:nvSpPr>
        <p:spPr>
          <a:xfrm>
            <a:off x="2037993" y="1944767"/>
            <a:ext cx="5166122" cy="2805946"/>
          </a:xfrm>
          <a:prstGeom prst="roundRect">
            <a:avLst>
              <a:gd name="adj" fmla="val 1955"/>
            </a:avLst>
          </a:prstGeom>
          <a:solidFill>
            <a:srgbClr val="E8E8E3"/>
          </a:solidFill>
          <a:ln w="7620">
            <a:solidFill>
              <a:srgbClr val="D1D1C7"/>
            </a:solidFill>
            <a:prstDash val="solid"/>
          </a:ln>
        </p:spPr>
      </p:sp>
      <p:sp>
        <p:nvSpPr>
          <p:cNvPr id="6" name="Text 3"/>
          <p:cNvSpPr/>
          <p:nvPr/>
        </p:nvSpPr>
        <p:spPr>
          <a:xfrm>
            <a:off x="2267783" y="2174558"/>
            <a:ext cx="2221944" cy="347186"/>
          </a:xfrm>
          <a:prstGeom prst="rect">
            <a:avLst/>
          </a:prstGeom>
          <a:noFill/>
          <a:ln/>
        </p:spPr>
        <p:txBody>
          <a:bodyPr wrap="none" rtlCol="0" anchor="t"/>
          <a:lstStyle/>
          <a:p>
            <a:pPr indent="0" marL="0">
              <a:lnSpc>
                <a:spcPts val="2734"/>
              </a:lnSpc>
              <a:buNone/>
            </a:pPr>
            <a:r>
              <a:rPr lang="en-US" sz="2187" dirty="0">
                <a:solidFill>
                  <a:srgbClr val="272525"/>
                </a:solidFill>
                <a:latin typeface="Georgia" pitchFamily="34" charset="0"/>
                <a:ea typeface="Georgia" pitchFamily="34" charset="-122"/>
                <a:cs typeface="Georgia" pitchFamily="34" charset="-120"/>
              </a:rPr>
              <a:t>Efficient</a:t>
            </a:r>
            <a:endParaRPr lang="en-US" sz="2187" dirty="0"/>
          </a:p>
        </p:txBody>
      </p:sp>
      <p:sp>
        <p:nvSpPr>
          <p:cNvPr id="7" name="Text 4"/>
          <p:cNvSpPr/>
          <p:nvPr/>
        </p:nvSpPr>
        <p:spPr>
          <a:xfrm>
            <a:off x="2267783" y="2743914"/>
            <a:ext cx="4706541" cy="1777008"/>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Forests, being large ecosystems, produce large volumes of data and processing becomes a challenging task. AWS offers a scalable infrastructure that can deal with all of that data and perform complex computations.</a:t>
            </a:r>
            <a:endParaRPr lang="en-US" sz="1750" dirty="0"/>
          </a:p>
        </p:txBody>
      </p:sp>
      <p:sp>
        <p:nvSpPr>
          <p:cNvPr id="8" name="Shape 5"/>
          <p:cNvSpPr/>
          <p:nvPr/>
        </p:nvSpPr>
        <p:spPr>
          <a:xfrm>
            <a:off x="7426285" y="1944767"/>
            <a:ext cx="5166122" cy="2805946"/>
          </a:xfrm>
          <a:prstGeom prst="roundRect">
            <a:avLst>
              <a:gd name="adj" fmla="val 1955"/>
            </a:avLst>
          </a:prstGeom>
          <a:solidFill>
            <a:srgbClr val="E8E8E3"/>
          </a:solidFill>
          <a:ln w="7620">
            <a:solidFill>
              <a:srgbClr val="D1D1C7"/>
            </a:solidFill>
            <a:prstDash val="solid"/>
          </a:ln>
        </p:spPr>
      </p:sp>
      <p:sp>
        <p:nvSpPr>
          <p:cNvPr id="9" name="Text 6"/>
          <p:cNvSpPr/>
          <p:nvPr/>
        </p:nvSpPr>
        <p:spPr>
          <a:xfrm>
            <a:off x="7656076" y="2174558"/>
            <a:ext cx="2221944" cy="347186"/>
          </a:xfrm>
          <a:prstGeom prst="rect">
            <a:avLst/>
          </a:prstGeom>
          <a:noFill/>
          <a:ln/>
        </p:spPr>
        <p:txBody>
          <a:bodyPr wrap="none" rtlCol="0" anchor="t"/>
          <a:lstStyle/>
          <a:p>
            <a:pPr indent="0" marL="0">
              <a:lnSpc>
                <a:spcPts val="2734"/>
              </a:lnSpc>
              <a:buNone/>
            </a:pPr>
            <a:r>
              <a:rPr lang="en-US" sz="2187" dirty="0">
                <a:solidFill>
                  <a:srgbClr val="272525"/>
                </a:solidFill>
                <a:latin typeface="Georgia" pitchFamily="34" charset="0"/>
                <a:ea typeface="Georgia" pitchFamily="34" charset="-122"/>
                <a:cs typeface="Georgia" pitchFamily="34" charset="-120"/>
              </a:rPr>
              <a:t>Economical</a:t>
            </a:r>
            <a:endParaRPr lang="en-US" sz="2187" dirty="0"/>
          </a:p>
        </p:txBody>
      </p:sp>
      <p:sp>
        <p:nvSpPr>
          <p:cNvPr id="10" name="Text 7"/>
          <p:cNvSpPr/>
          <p:nvPr/>
        </p:nvSpPr>
        <p:spPr>
          <a:xfrm>
            <a:off x="7656076" y="2743914"/>
            <a:ext cx="4706541"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AWS provides cost-effective ways of storing, analyzing and visualizing the data.</a:t>
            </a:r>
            <a:endParaRPr lang="en-US" sz="1750" dirty="0"/>
          </a:p>
        </p:txBody>
      </p:sp>
      <p:sp>
        <p:nvSpPr>
          <p:cNvPr id="11" name="Shape 8"/>
          <p:cNvSpPr/>
          <p:nvPr/>
        </p:nvSpPr>
        <p:spPr>
          <a:xfrm>
            <a:off x="2037993" y="4972883"/>
            <a:ext cx="5166122" cy="2450544"/>
          </a:xfrm>
          <a:prstGeom prst="roundRect">
            <a:avLst>
              <a:gd name="adj" fmla="val 2239"/>
            </a:avLst>
          </a:prstGeom>
          <a:solidFill>
            <a:srgbClr val="E8E8E3"/>
          </a:solidFill>
          <a:ln w="7620">
            <a:solidFill>
              <a:srgbClr val="D1D1C7"/>
            </a:solidFill>
            <a:prstDash val="solid"/>
          </a:ln>
        </p:spPr>
      </p:sp>
      <p:sp>
        <p:nvSpPr>
          <p:cNvPr id="12" name="Text 9"/>
          <p:cNvSpPr/>
          <p:nvPr/>
        </p:nvSpPr>
        <p:spPr>
          <a:xfrm>
            <a:off x="2267783" y="5202674"/>
            <a:ext cx="2221944" cy="347186"/>
          </a:xfrm>
          <a:prstGeom prst="rect">
            <a:avLst/>
          </a:prstGeom>
          <a:noFill/>
          <a:ln/>
        </p:spPr>
        <p:txBody>
          <a:bodyPr wrap="none" rtlCol="0" anchor="t"/>
          <a:lstStyle/>
          <a:p>
            <a:pPr indent="0" marL="0">
              <a:lnSpc>
                <a:spcPts val="2734"/>
              </a:lnSpc>
              <a:buNone/>
            </a:pPr>
            <a:r>
              <a:rPr lang="en-US" sz="2187" dirty="0">
                <a:solidFill>
                  <a:srgbClr val="272525"/>
                </a:solidFill>
                <a:latin typeface="Georgia" pitchFamily="34" charset="0"/>
                <a:ea typeface="Georgia" pitchFamily="34" charset="-122"/>
                <a:cs typeface="Georgia" pitchFamily="34" charset="-120"/>
              </a:rPr>
              <a:t>Secure</a:t>
            </a:r>
            <a:endParaRPr lang="en-US" sz="2187" dirty="0"/>
          </a:p>
        </p:txBody>
      </p:sp>
      <p:sp>
        <p:nvSpPr>
          <p:cNvPr id="13" name="Text 10"/>
          <p:cNvSpPr/>
          <p:nvPr/>
        </p:nvSpPr>
        <p:spPr>
          <a:xfrm>
            <a:off x="2267783" y="5772031"/>
            <a:ext cx="4706541"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As forests are a sensitive ecosystem, data privacy is a concern. AWS ensures bullet-proof security measures and safekeeping of data.</a:t>
            </a:r>
            <a:endParaRPr lang="en-US" sz="1750" dirty="0"/>
          </a:p>
        </p:txBody>
      </p:sp>
      <p:sp>
        <p:nvSpPr>
          <p:cNvPr id="14" name="Shape 11"/>
          <p:cNvSpPr/>
          <p:nvPr/>
        </p:nvSpPr>
        <p:spPr>
          <a:xfrm>
            <a:off x="7426285" y="4972883"/>
            <a:ext cx="5166122" cy="2450544"/>
          </a:xfrm>
          <a:prstGeom prst="roundRect">
            <a:avLst>
              <a:gd name="adj" fmla="val 2239"/>
            </a:avLst>
          </a:prstGeom>
          <a:solidFill>
            <a:srgbClr val="E8E8E3"/>
          </a:solidFill>
          <a:ln w="7620">
            <a:solidFill>
              <a:srgbClr val="D1D1C7"/>
            </a:solidFill>
            <a:prstDash val="solid"/>
          </a:ln>
        </p:spPr>
      </p:sp>
      <p:sp>
        <p:nvSpPr>
          <p:cNvPr id="15" name="Text 12"/>
          <p:cNvSpPr/>
          <p:nvPr/>
        </p:nvSpPr>
        <p:spPr>
          <a:xfrm>
            <a:off x="7656076" y="5202674"/>
            <a:ext cx="2221944" cy="347186"/>
          </a:xfrm>
          <a:prstGeom prst="rect">
            <a:avLst/>
          </a:prstGeom>
          <a:noFill/>
          <a:ln/>
        </p:spPr>
        <p:txBody>
          <a:bodyPr wrap="none" rtlCol="0" anchor="t"/>
          <a:lstStyle/>
          <a:p>
            <a:pPr indent="0" marL="0">
              <a:lnSpc>
                <a:spcPts val="2734"/>
              </a:lnSpc>
              <a:buNone/>
            </a:pPr>
            <a:r>
              <a:rPr lang="en-US" sz="2187" dirty="0">
                <a:solidFill>
                  <a:srgbClr val="272525"/>
                </a:solidFill>
                <a:latin typeface="Georgia" pitchFamily="34" charset="0"/>
                <a:ea typeface="Georgia" pitchFamily="34" charset="-122"/>
                <a:cs typeface="Georgia" pitchFamily="34" charset="-120"/>
              </a:rPr>
              <a:t>Reliability</a:t>
            </a:r>
            <a:endParaRPr lang="en-US" sz="2187" dirty="0"/>
          </a:p>
        </p:txBody>
      </p:sp>
      <p:sp>
        <p:nvSpPr>
          <p:cNvPr id="16" name="Text 13"/>
          <p:cNvSpPr/>
          <p:nvPr/>
        </p:nvSpPr>
        <p:spPr>
          <a:xfrm>
            <a:off x="7656076" y="5772031"/>
            <a:ext cx="4706541" cy="1421606"/>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With 24x7 service support, AWS ensures 99.9999% uptime. This means you don't have to worry about losing valuable data in case of service outages.</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2037993" y="732234"/>
            <a:ext cx="10066020" cy="694373"/>
          </a:xfrm>
          <a:prstGeom prst="rect">
            <a:avLst/>
          </a:prstGeom>
          <a:noFill/>
          <a:ln/>
        </p:spPr>
        <p:txBody>
          <a:bodyPr wrap="none" rtlCol="0" anchor="t"/>
          <a:lstStyle/>
          <a:p>
            <a:pPr indent="0" marL="0">
              <a:lnSpc>
                <a:spcPts val="5468"/>
              </a:lnSpc>
              <a:buNone/>
            </a:pPr>
            <a:r>
              <a:rPr lang="en-US" sz="4374" dirty="0">
                <a:solidFill>
                  <a:srgbClr val="312F2B"/>
                </a:solidFill>
                <a:latin typeface="Georgia" pitchFamily="34" charset="0"/>
                <a:ea typeface="Georgia" pitchFamily="34" charset="-122"/>
                <a:cs typeface="Georgia" pitchFamily="34" charset="-120"/>
              </a:rPr>
              <a:t>AWS Services for Predicting Forest Fires</a:t>
            </a:r>
            <a:endParaRPr lang="en-US" sz="4374" dirty="0"/>
          </a:p>
        </p:txBody>
      </p:sp>
      <p:sp>
        <p:nvSpPr>
          <p:cNvPr id="5" name="Shape 2"/>
          <p:cNvSpPr/>
          <p:nvPr/>
        </p:nvSpPr>
        <p:spPr>
          <a:xfrm>
            <a:off x="2037993" y="4861798"/>
            <a:ext cx="10554414" cy="44410"/>
          </a:xfrm>
          <a:prstGeom prst="rect">
            <a:avLst/>
          </a:prstGeom>
          <a:solidFill>
            <a:srgbClr val="D1D1C7"/>
          </a:solidFill>
          <a:ln/>
        </p:spPr>
      </p:sp>
      <p:sp>
        <p:nvSpPr>
          <p:cNvPr id="6" name="Shape 3"/>
          <p:cNvSpPr/>
          <p:nvPr/>
        </p:nvSpPr>
        <p:spPr>
          <a:xfrm>
            <a:off x="4598849" y="4861798"/>
            <a:ext cx="44410" cy="777597"/>
          </a:xfrm>
          <a:prstGeom prst="rect">
            <a:avLst/>
          </a:prstGeom>
          <a:solidFill>
            <a:srgbClr val="D1D1C7"/>
          </a:solidFill>
          <a:ln/>
        </p:spPr>
      </p:sp>
      <p:sp>
        <p:nvSpPr>
          <p:cNvPr id="7" name="Shape 4"/>
          <p:cNvSpPr/>
          <p:nvPr/>
        </p:nvSpPr>
        <p:spPr>
          <a:xfrm>
            <a:off x="4371142" y="4611886"/>
            <a:ext cx="499943" cy="499943"/>
          </a:xfrm>
          <a:prstGeom prst="roundRect">
            <a:avLst>
              <a:gd name="adj" fmla="val 10974"/>
            </a:avLst>
          </a:prstGeom>
          <a:solidFill>
            <a:srgbClr val="E8E8E3"/>
          </a:solidFill>
          <a:ln w="7620">
            <a:solidFill>
              <a:srgbClr val="D1D1C7"/>
            </a:solidFill>
            <a:prstDash val="solid"/>
          </a:ln>
        </p:spPr>
      </p:sp>
      <p:sp>
        <p:nvSpPr>
          <p:cNvPr id="8" name="Text 5"/>
          <p:cNvSpPr/>
          <p:nvPr/>
        </p:nvSpPr>
        <p:spPr>
          <a:xfrm>
            <a:off x="4529614" y="4653558"/>
            <a:ext cx="1828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orgia" pitchFamily="34" charset="0"/>
                <a:ea typeface="Georgia" pitchFamily="34" charset="-122"/>
                <a:cs typeface="Georgia" pitchFamily="34" charset="-120"/>
              </a:rPr>
              <a:t>1</a:t>
            </a:r>
            <a:endParaRPr lang="en-US" sz="2624" dirty="0"/>
          </a:p>
        </p:txBody>
      </p:sp>
      <p:sp>
        <p:nvSpPr>
          <p:cNvPr id="9" name="Text 6"/>
          <p:cNvSpPr/>
          <p:nvPr/>
        </p:nvSpPr>
        <p:spPr>
          <a:xfrm>
            <a:off x="3510082" y="5861685"/>
            <a:ext cx="2221944" cy="347186"/>
          </a:xfrm>
          <a:prstGeom prst="rect">
            <a:avLst/>
          </a:prstGeom>
          <a:noFill/>
          <a:ln/>
        </p:spPr>
        <p:txBody>
          <a:bodyPr wrap="none" rtlCol="0" anchor="t"/>
          <a:lstStyle/>
          <a:p>
            <a:pPr algn="ctr" indent="0" marL="0">
              <a:lnSpc>
                <a:spcPts val="2734"/>
              </a:lnSpc>
              <a:buNone/>
            </a:pPr>
            <a:r>
              <a:rPr lang="en-US" sz="2187" dirty="0">
                <a:solidFill>
                  <a:srgbClr val="272525"/>
                </a:solidFill>
                <a:latin typeface="Georgia" pitchFamily="34" charset="0"/>
                <a:ea typeface="Georgia" pitchFamily="34" charset="-122"/>
                <a:cs typeface="Georgia" pitchFamily="34" charset="-120"/>
              </a:rPr>
              <a:t>AWS Lambda</a:t>
            </a:r>
            <a:endParaRPr lang="en-US" sz="2187" dirty="0"/>
          </a:p>
        </p:txBody>
      </p:sp>
      <p:sp>
        <p:nvSpPr>
          <p:cNvPr id="10" name="Text 7"/>
          <p:cNvSpPr/>
          <p:nvPr/>
        </p:nvSpPr>
        <p:spPr>
          <a:xfrm>
            <a:off x="2260163" y="6431042"/>
            <a:ext cx="4721781" cy="1066205"/>
          </a:xfrm>
          <a:prstGeom prst="rect">
            <a:avLst/>
          </a:prstGeom>
          <a:noFill/>
          <a:ln/>
        </p:spPr>
        <p:txBody>
          <a:bodyPr wrap="square" rtlCol="0" anchor="t"/>
          <a:lstStyle/>
          <a:p>
            <a:pPr algn="ctr" indent="0" marL="0">
              <a:lnSpc>
                <a:spcPts val="2799"/>
              </a:lnSpc>
              <a:buNone/>
            </a:pPr>
            <a:r>
              <a:rPr lang="en-US" sz="1750" dirty="0">
                <a:solidFill>
                  <a:srgbClr val="272525"/>
                </a:solidFill>
                <a:latin typeface="Lato" pitchFamily="34" charset="0"/>
                <a:ea typeface="Lato" pitchFamily="34" charset="-122"/>
                <a:cs typeface="Lato" pitchFamily="34" charset="-120"/>
              </a:rPr>
              <a:t>Automatically build and run AI models that can predict the occurrence and likelihood of forest fires.</a:t>
            </a:r>
            <a:endParaRPr lang="en-US" sz="1750" dirty="0"/>
          </a:p>
        </p:txBody>
      </p:sp>
      <p:sp>
        <p:nvSpPr>
          <p:cNvPr id="11" name="Shape 8"/>
          <p:cNvSpPr/>
          <p:nvPr/>
        </p:nvSpPr>
        <p:spPr>
          <a:xfrm>
            <a:off x="7292995" y="4084201"/>
            <a:ext cx="44410" cy="777597"/>
          </a:xfrm>
          <a:prstGeom prst="rect">
            <a:avLst/>
          </a:prstGeom>
          <a:solidFill>
            <a:srgbClr val="D1D1C7"/>
          </a:solidFill>
          <a:ln/>
        </p:spPr>
      </p:sp>
      <p:sp>
        <p:nvSpPr>
          <p:cNvPr id="12" name="Shape 9"/>
          <p:cNvSpPr/>
          <p:nvPr/>
        </p:nvSpPr>
        <p:spPr>
          <a:xfrm>
            <a:off x="7065288" y="4611886"/>
            <a:ext cx="499943" cy="499943"/>
          </a:xfrm>
          <a:prstGeom prst="roundRect">
            <a:avLst>
              <a:gd name="adj" fmla="val 10974"/>
            </a:avLst>
          </a:prstGeom>
          <a:solidFill>
            <a:srgbClr val="E8E8E3"/>
          </a:solidFill>
          <a:ln w="7620">
            <a:solidFill>
              <a:srgbClr val="D1D1C7"/>
            </a:solidFill>
            <a:prstDash val="solid"/>
          </a:ln>
        </p:spPr>
      </p:sp>
      <p:sp>
        <p:nvSpPr>
          <p:cNvPr id="13" name="Text 10"/>
          <p:cNvSpPr/>
          <p:nvPr/>
        </p:nvSpPr>
        <p:spPr>
          <a:xfrm>
            <a:off x="7223760" y="4653558"/>
            <a:ext cx="1828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orgia" pitchFamily="34" charset="0"/>
                <a:ea typeface="Georgia" pitchFamily="34" charset="-122"/>
                <a:cs typeface="Georgia" pitchFamily="34" charset="-120"/>
              </a:rPr>
              <a:t>2</a:t>
            </a:r>
            <a:endParaRPr lang="en-US" sz="2624" dirty="0"/>
          </a:p>
        </p:txBody>
      </p:sp>
      <p:sp>
        <p:nvSpPr>
          <p:cNvPr id="14" name="Text 11"/>
          <p:cNvSpPr/>
          <p:nvPr/>
        </p:nvSpPr>
        <p:spPr>
          <a:xfrm>
            <a:off x="6204228" y="1870948"/>
            <a:ext cx="2221944" cy="347186"/>
          </a:xfrm>
          <a:prstGeom prst="rect">
            <a:avLst/>
          </a:prstGeom>
          <a:noFill/>
          <a:ln/>
        </p:spPr>
        <p:txBody>
          <a:bodyPr wrap="none" rtlCol="0" anchor="t"/>
          <a:lstStyle/>
          <a:p>
            <a:pPr algn="ctr" indent="0" marL="0">
              <a:lnSpc>
                <a:spcPts val="2734"/>
              </a:lnSpc>
              <a:buNone/>
            </a:pPr>
            <a:r>
              <a:rPr lang="en-US" sz="2187" dirty="0">
                <a:solidFill>
                  <a:srgbClr val="272525"/>
                </a:solidFill>
                <a:latin typeface="Georgia" pitchFamily="34" charset="0"/>
                <a:ea typeface="Georgia" pitchFamily="34" charset="-122"/>
                <a:cs typeface="Georgia" pitchFamily="34" charset="-120"/>
              </a:rPr>
              <a:t>AWS IoT Core</a:t>
            </a:r>
            <a:endParaRPr lang="en-US" sz="2187" dirty="0"/>
          </a:p>
        </p:txBody>
      </p:sp>
      <p:sp>
        <p:nvSpPr>
          <p:cNvPr id="15" name="Text 12"/>
          <p:cNvSpPr/>
          <p:nvPr/>
        </p:nvSpPr>
        <p:spPr>
          <a:xfrm>
            <a:off x="4954310" y="2440305"/>
            <a:ext cx="4721781" cy="1421606"/>
          </a:xfrm>
          <a:prstGeom prst="rect">
            <a:avLst/>
          </a:prstGeom>
          <a:noFill/>
          <a:ln/>
        </p:spPr>
        <p:txBody>
          <a:bodyPr wrap="square" rtlCol="0" anchor="t"/>
          <a:lstStyle/>
          <a:p>
            <a:pPr algn="ctr" indent="0" marL="0">
              <a:lnSpc>
                <a:spcPts val="2799"/>
              </a:lnSpc>
              <a:buNone/>
            </a:pPr>
            <a:r>
              <a:rPr lang="en-US" sz="1750" dirty="0">
                <a:solidFill>
                  <a:srgbClr val="272525"/>
                </a:solidFill>
                <a:latin typeface="Lato" pitchFamily="34" charset="0"/>
                <a:ea typeface="Lato" pitchFamily="34" charset="-122"/>
                <a:cs typeface="Lato" pitchFamily="34" charset="-120"/>
              </a:rPr>
              <a:t>Real-time monitoring of forests can be performed with the help of sensors. These sensors can provide continuous feedback necessary to make predictions.</a:t>
            </a:r>
            <a:endParaRPr lang="en-US" sz="1750" dirty="0"/>
          </a:p>
        </p:txBody>
      </p:sp>
      <p:sp>
        <p:nvSpPr>
          <p:cNvPr id="16" name="Shape 13"/>
          <p:cNvSpPr/>
          <p:nvPr/>
        </p:nvSpPr>
        <p:spPr>
          <a:xfrm>
            <a:off x="9987141" y="4861798"/>
            <a:ext cx="44410" cy="777597"/>
          </a:xfrm>
          <a:prstGeom prst="rect">
            <a:avLst/>
          </a:prstGeom>
          <a:solidFill>
            <a:srgbClr val="D1D1C7"/>
          </a:solidFill>
          <a:ln/>
        </p:spPr>
      </p:sp>
      <p:sp>
        <p:nvSpPr>
          <p:cNvPr id="17" name="Shape 14"/>
          <p:cNvSpPr/>
          <p:nvPr/>
        </p:nvSpPr>
        <p:spPr>
          <a:xfrm>
            <a:off x="9759434" y="4611886"/>
            <a:ext cx="499943" cy="499943"/>
          </a:xfrm>
          <a:prstGeom prst="roundRect">
            <a:avLst>
              <a:gd name="adj" fmla="val 10974"/>
            </a:avLst>
          </a:prstGeom>
          <a:solidFill>
            <a:srgbClr val="E8E8E3"/>
          </a:solidFill>
          <a:ln w="7620">
            <a:solidFill>
              <a:srgbClr val="D1D1C7"/>
            </a:solidFill>
            <a:prstDash val="solid"/>
          </a:ln>
        </p:spPr>
      </p:sp>
      <p:sp>
        <p:nvSpPr>
          <p:cNvPr id="18" name="Text 15"/>
          <p:cNvSpPr/>
          <p:nvPr/>
        </p:nvSpPr>
        <p:spPr>
          <a:xfrm>
            <a:off x="9917906" y="4653558"/>
            <a:ext cx="1828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orgia" pitchFamily="34" charset="0"/>
                <a:ea typeface="Georgia" pitchFamily="34" charset="-122"/>
                <a:cs typeface="Georgia" pitchFamily="34" charset="-120"/>
              </a:rPr>
              <a:t>3</a:t>
            </a:r>
            <a:endParaRPr lang="en-US" sz="2624" dirty="0"/>
          </a:p>
        </p:txBody>
      </p:sp>
      <p:sp>
        <p:nvSpPr>
          <p:cNvPr id="19" name="Text 16"/>
          <p:cNvSpPr/>
          <p:nvPr/>
        </p:nvSpPr>
        <p:spPr>
          <a:xfrm>
            <a:off x="8898374" y="5861685"/>
            <a:ext cx="2221944" cy="347186"/>
          </a:xfrm>
          <a:prstGeom prst="rect">
            <a:avLst/>
          </a:prstGeom>
          <a:noFill/>
          <a:ln/>
        </p:spPr>
        <p:txBody>
          <a:bodyPr wrap="none" rtlCol="0" anchor="t"/>
          <a:lstStyle/>
          <a:p>
            <a:pPr algn="ctr" indent="0" marL="0">
              <a:lnSpc>
                <a:spcPts val="2734"/>
              </a:lnSpc>
              <a:buNone/>
            </a:pPr>
            <a:r>
              <a:rPr lang="en-US" sz="2187" dirty="0">
                <a:solidFill>
                  <a:srgbClr val="272525"/>
                </a:solidFill>
                <a:latin typeface="Georgia" pitchFamily="34" charset="0"/>
                <a:ea typeface="Georgia" pitchFamily="34" charset="-122"/>
                <a:cs typeface="Georgia" pitchFamily="34" charset="-120"/>
              </a:rPr>
              <a:t>Amazon Kinesis</a:t>
            </a:r>
            <a:endParaRPr lang="en-US" sz="2187" dirty="0"/>
          </a:p>
        </p:txBody>
      </p:sp>
      <p:sp>
        <p:nvSpPr>
          <p:cNvPr id="20" name="Text 17"/>
          <p:cNvSpPr/>
          <p:nvPr/>
        </p:nvSpPr>
        <p:spPr>
          <a:xfrm>
            <a:off x="7648456" y="6431042"/>
            <a:ext cx="4721781" cy="1066205"/>
          </a:xfrm>
          <a:prstGeom prst="rect">
            <a:avLst/>
          </a:prstGeom>
          <a:noFill/>
          <a:ln/>
        </p:spPr>
        <p:txBody>
          <a:bodyPr wrap="square" rtlCol="0" anchor="t"/>
          <a:lstStyle/>
          <a:p>
            <a:pPr algn="ctr" indent="0" marL="0">
              <a:lnSpc>
                <a:spcPts val="2799"/>
              </a:lnSpc>
              <a:buNone/>
            </a:pPr>
            <a:r>
              <a:rPr lang="en-US" sz="1750" dirty="0">
                <a:solidFill>
                  <a:srgbClr val="272525"/>
                </a:solidFill>
                <a:latin typeface="Lato" pitchFamily="34" charset="0"/>
                <a:ea typeface="Lato" pitchFamily="34" charset="-122"/>
                <a:cs typeface="Lato" pitchFamily="34" charset="-120"/>
              </a:rPr>
              <a:t>With Kinesis, you can process and analyze a large amount of data from various sources in real-time, enabling quick decision-making.</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2037993" y="867727"/>
            <a:ext cx="10554414" cy="1388745"/>
          </a:xfrm>
          <a:prstGeom prst="rect">
            <a:avLst/>
          </a:prstGeom>
          <a:noFill/>
          <a:ln/>
        </p:spPr>
        <p:txBody>
          <a:bodyPr wrap="square" rtlCol="0" anchor="t"/>
          <a:lstStyle/>
          <a:p>
            <a:pPr indent="0" marL="0">
              <a:lnSpc>
                <a:spcPts val="5468"/>
              </a:lnSpc>
              <a:buNone/>
            </a:pPr>
            <a:r>
              <a:rPr lang="en-US" sz="4374" dirty="0">
                <a:solidFill>
                  <a:srgbClr val="312F2B"/>
                </a:solidFill>
                <a:latin typeface="Georgia" pitchFamily="34" charset="0"/>
                <a:ea typeface="Georgia" pitchFamily="34" charset="-122"/>
                <a:cs typeface="Georgia" pitchFamily="34" charset="-120"/>
              </a:rPr>
              <a:t>The Role of Big Data in Forest Fire Analytics</a:t>
            </a:r>
            <a:endParaRPr lang="en-US" sz="4374" dirty="0"/>
          </a:p>
        </p:txBody>
      </p:sp>
      <p:pic>
        <p:nvPicPr>
          <p:cNvPr id="5" name="Image 1" descr="preencoded.png">    </p:cNvPr>
          <p:cNvPicPr>
            <a:picLocks noChangeAspect="1"/>
          </p:cNvPicPr>
          <p:nvPr/>
        </p:nvPicPr>
        <p:blipFill>
          <a:blip r:embed="rId2"/>
          <a:stretch>
            <a:fillRect/>
          </a:stretch>
        </p:blipFill>
        <p:spPr>
          <a:xfrm>
            <a:off x="2037993" y="2700814"/>
            <a:ext cx="3295888" cy="2036921"/>
          </a:xfrm>
          <a:prstGeom prst="rect">
            <a:avLst/>
          </a:prstGeom>
        </p:spPr>
      </p:pic>
      <p:sp>
        <p:nvSpPr>
          <p:cNvPr id="6" name="Text 2"/>
          <p:cNvSpPr/>
          <p:nvPr/>
        </p:nvSpPr>
        <p:spPr>
          <a:xfrm>
            <a:off x="2037993" y="5015389"/>
            <a:ext cx="2221944" cy="347186"/>
          </a:xfrm>
          <a:prstGeom prst="rect">
            <a:avLst/>
          </a:prstGeom>
          <a:noFill/>
          <a:ln/>
        </p:spPr>
        <p:txBody>
          <a:bodyPr wrap="none" rtlCol="0" anchor="t"/>
          <a:lstStyle/>
          <a:p>
            <a:pPr algn="l" indent="0" marL="0">
              <a:lnSpc>
                <a:spcPts val="2734"/>
              </a:lnSpc>
              <a:buNone/>
            </a:pPr>
            <a:r>
              <a:rPr lang="en-US" sz="2187" dirty="0">
                <a:solidFill>
                  <a:srgbClr val="312F2B"/>
                </a:solidFill>
                <a:latin typeface="Georgia" pitchFamily="34" charset="0"/>
                <a:ea typeface="Georgia" pitchFamily="34" charset="-122"/>
                <a:cs typeface="Georgia" pitchFamily="34" charset="-120"/>
              </a:rPr>
              <a:t>What is Big Data?</a:t>
            </a:r>
            <a:endParaRPr lang="en-US" sz="2187" dirty="0"/>
          </a:p>
        </p:txBody>
      </p:sp>
      <p:sp>
        <p:nvSpPr>
          <p:cNvPr id="7" name="Text 3"/>
          <p:cNvSpPr/>
          <p:nvPr/>
        </p:nvSpPr>
        <p:spPr>
          <a:xfrm>
            <a:off x="2037993" y="5584746"/>
            <a:ext cx="3295888" cy="1777008"/>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Big data is a term used to refer to datasets that are so vast and complex that traditional data handling techniques are insufficient.</a:t>
            </a:r>
            <a:endParaRPr lang="en-US" sz="1750" dirty="0"/>
          </a:p>
        </p:txBody>
      </p:sp>
      <p:pic>
        <p:nvPicPr>
          <p:cNvPr id="8" name="Image 2" descr="preencoded.png">    </p:cNvPr>
          <p:cNvPicPr>
            <a:picLocks noChangeAspect="1"/>
          </p:cNvPicPr>
          <p:nvPr/>
        </p:nvPicPr>
        <p:blipFill>
          <a:blip r:embed="rId3"/>
          <a:stretch>
            <a:fillRect/>
          </a:stretch>
        </p:blipFill>
        <p:spPr>
          <a:xfrm>
            <a:off x="5667137" y="2700814"/>
            <a:ext cx="3296007" cy="2037040"/>
          </a:xfrm>
          <a:prstGeom prst="rect">
            <a:avLst/>
          </a:prstGeom>
        </p:spPr>
      </p:pic>
      <p:sp>
        <p:nvSpPr>
          <p:cNvPr id="9" name="Text 4"/>
          <p:cNvSpPr/>
          <p:nvPr/>
        </p:nvSpPr>
        <p:spPr>
          <a:xfrm>
            <a:off x="5667137" y="5015508"/>
            <a:ext cx="2316480" cy="347186"/>
          </a:xfrm>
          <a:prstGeom prst="rect">
            <a:avLst/>
          </a:prstGeom>
          <a:noFill/>
          <a:ln/>
        </p:spPr>
        <p:txBody>
          <a:bodyPr wrap="none" rtlCol="0" anchor="t"/>
          <a:lstStyle/>
          <a:p>
            <a:pPr algn="l" indent="0" marL="0">
              <a:lnSpc>
                <a:spcPts val="2734"/>
              </a:lnSpc>
              <a:buNone/>
            </a:pPr>
            <a:r>
              <a:rPr lang="en-US" sz="2187" dirty="0">
                <a:solidFill>
                  <a:srgbClr val="312F2B"/>
                </a:solidFill>
                <a:latin typeface="Georgia" pitchFamily="34" charset="0"/>
                <a:ea typeface="Georgia" pitchFamily="34" charset="-122"/>
                <a:cs typeface="Georgia" pitchFamily="34" charset="-120"/>
              </a:rPr>
              <a:t>How does it Help?</a:t>
            </a:r>
            <a:endParaRPr lang="en-US" sz="2187" dirty="0"/>
          </a:p>
        </p:txBody>
      </p:sp>
      <p:sp>
        <p:nvSpPr>
          <p:cNvPr id="10" name="Text 5"/>
          <p:cNvSpPr/>
          <p:nvPr/>
        </p:nvSpPr>
        <p:spPr>
          <a:xfrm>
            <a:off x="5667137" y="5584865"/>
            <a:ext cx="3296007" cy="1777008"/>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Big data analytics can help identify patterns that can indicate the likelihood of a fire outbreak. This information can aid in preventing or reducing losses.</a:t>
            </a:r>
            <a:endParaRPr lang="en-US" sz="1750" dirty="0"/>
          </a:p>
        </p:txBody>
      </p:sp>
      <p:pic>
        <p:nvPicPr>
          <p:cNvPr id="11" name="Image 3" descr="preencoded.png">    </p:cNvPr>
          <p:cNvPicPr>
            <a:picLocks noChangeAspect="1"/>
          </p:cNvPicPr>
          <p:nvPr/>
        </p:nvPicPr>
        <p:blipFill>
          <a:blip r:embed="rId4"/>
          <a:stretch>
            <a:fillRect/>
          </a:stretch>
        </p:blipFill>
        <p:spPr>
          <a:xfrm>
            <a:off x="9296400" y="2700814"/>
            <a:ext cx="3296007" cy="2037040"/>
          </a:xfrm>
          <a:prstGeom prst="rect">
            <a:avLst/>
          </a:prstGeom>
        </p:spPr>
      </p:pic>
      <p:sp>
        <p:nvSpPr>
          <p:cNvPr id="12" name="Text 6"/>
          <p:cNvSpPr/>
          <p:nvPr/>
        </p:nvSpPr>
        <p:spPr>
          <a:xfrm>
            <a:off x="9296400" y="5015508"/>
            <a:ext cx="2293620" cy="347186"/>
          </a:xfrm>
          <a:prstGeom prst="rect">
            <a:avLst/>
          </a:prstGeom>
          <a:noFill/>
          <a:ln/>
        </p:spPr>
        <p:txBody>
          <a:bodyPr wrap="none" rtlCol="0" anchor="t"/>
          <a:lstStyle/>
          <a:p>
            <a:pPr algn="l" indent="0" marL="0">
              <a:lnSpc>
                <a:spcPts val="2734"/>
              </a:lnSpc>
              <a:buNone/>
            </a:pPr>
            <a:r>
              <a:rPr lang="en-US" sz="2187" dirty="0">
                <a:solidFill>
                  <a:srgbClr val="312F2B"/>
                </a:solidFill>
                <a:latin typeface="Georgia" pitchFamily="34" charset="0"/>
                <a:ea typeface="Georgia" pitchFamily="34" charset="-122"/>
                <a:cs typeface="Georgia" pitchFamily="34" charset="-120"/>
              </a:rPr>
              <a:t>Machine Learning</a:t>
            </a:r>
            <a:endParaRPr lang="en-US" sz="2187" dirty="0"/>
          </a:p>
        </p:txBody>
      </p:sp>
      <p:sp>
        <p:nvSpPr>
          <p:cNvPr id="13" name="Text 7"/>
          <p:cNvSpPr/>
          <p:nvPr/>
        </p:nvSpPr>
        <p:spPr>
          <a:xfrm>
            <a:off x="9296400" y="5584865"/>
            <a:ext cx="3296007" cy="1421606"/>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Machine Learning is critical for pattern recognition in big data, which is widely used in forest fire analytics.</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833199" y="1079540"/>
            <a:ext cx="7477601" cy="1388745"/>
          </a:xfrm>
          <a:prstGeom prst="rect">
            <a:avLst/>
          </a:prstGeom>
          <a:noFill/>
          <a:ln/>
        </p:spPr>
        <p:txBody>
          <a:bodyPr wrap="square" rtlCol="0" anchor="t"/>
          <a:lstStyle/>
          <a:p>
            <a:pPr indent="0" marL="0">
              <a:lnSpc>
                <a:spcPts val="5468"/>
              </a:lnSpc>
              <a:buNone/>
            </a:pPr>
            <a:r>
              <a:rPr lang="en-US" sz="4374" dirty="0">
                <a:solidFill>
                  <a:srgbClr val="312F2B"/>
                </a:solidFill>
                <a:latin typeface="Georgia" pitchFamily="34" charset="0"/>
                <a:ea typeface="Georgia" pitchFamily="34" charset="-122"/>
                <a:cs typeface="Georgia" pitchFamily="34" charset="-120"/>
              </a:rPr>
              <a:t>Forest Fire Analytics Applications</a:t>
            </a:r>
            <a:endParaRPr lang="en-US" sz="4374" dirty="0"/>
          </a:p>
        </p:txBody>
      </p:sp>
      <p:sp>
        <p:nvSpPr>
          <p:cNvPr id="5" name="Shape 2"/>
          <p:cNvSpPr/>
          <p:nvPr/>
        </p:nvSpPr>
        <p:spPr>
          <a:xfrm>
            <a:off x="833199" y="2975134"/>
            <a:ext cx="499943" cy="499943"/>
          </a:xfrm>
          <a:prstGeom prst="roundRect">
            <a:avLst>
              <a:gd name="adj" fmla="val 10974"/>
            </a:avLst>
          </a:prstGeom>
          <a:solidFill>
            <a:srgbClr val="E8E8E3"/>
          </a:solidFill>
          <a:ln w="7620">
            <a:solidFill>
              <a:srgbClr val="D1D1C7"/>
            </a:solidFill>
            <a:prstDash val="solid"/>
          </a:ln>
        </p:spPr>
      </p:sp>
      <p:sp>
        <p:nvSpPr>
          <p:cNvPr id="6" name="Text 3"/>
          <p:cNvSpPr/>
          <p:nvPr/>
        </p:nvSpPr>
        <p:spPr>
          <a:xfrm>
            <a:off x="991672" y="3016806"/>
            <a:ext cx="1828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orgia" pitchFamily="34" charset="0"/>
                <a:ea typeface="Georgia" pitchFamily="34" charset="-122"/>
                <a:cs typeface="Georgia" pitchFamily="34" charset="-120"/>
              </a:rPr>
              <a:t>1</a:t>
            </a:r>
            <a:endParaRPr lang="en-US" sz="2624" dirty="0"/>
          </a:p>
        </p:txBody>
      </p:sp>
      <p:sp>
        <p:nvSpPr>
          <p:cNvPr id="7" name="Text 4"/>
          <p:cNvSpPr/>
          <p:nvPr/>
        </p:nvSpPr>
        <p:spPr>
          <a:xfrm>
            <a:off x="1555313" y="3051453"/>
            <a:ext cx="2720340" cy="347186"/>
          </a:xfrm>
          <a:prstGeom prst="rect">
            <a:avLst/>
          </a:prstGeom>
          <a:noFill/>
          <a:ln/>
        </p:spPr>
        <p:txBody>
          <a:bodyPr wrap="none" rtlCol="0" anchor="t"/>
          <a:lstStyle/>
          <a:p>
            <a:pPr indent="0" marL="0">
              <a:lnSpc>
                <a:spcPts val="2734"/>
              </a:lnSpc>
              <a:buNone/>
            </a:pPr>
            <a:r>
              <a:rPr lang="en-US" sz="2187" dirty="0">
                <a:solidFill>
                  <a:srgbClr val="272525"/>
                </a:solidFill>
                <a:latin typeface="Georgia" pitchFamily="34" charset="0"/>
                <a:ea typeface="Georgia" pitchFamily="34" charset="-122"/>
                <a:cs typeface="Georgia" pitchFamily="34" charset="-120"/>
              </a:rPr>
              <a:t>Real-time Monitoring</a:t>
            </a:r>
            <a:endParaRPr lang="en-US" sz="2187" dirty="0"/>
          </a:p>
        </p:txBody>
      </p:sp>
      <p:sp>
        <p:nvSpPr>
          <p:cNvPr id="8" name="Text 5"/>
          <p:cNvSpPr/>
          <p:nvPr/>
        </p:nvSpPr>
        <p:spPr>
          <a:xfrm>
            <a:off x="1555313" y="3620810"/>
            <a:ext cx="2905601" cy="1421606"/>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Real-time monitoring of the forests ensures immediate response in case of outbreaks, thus minimizing damage.</a:t>
            </a:r>
            <a:endParaRPr lang="en-US" sz="1750" dirty="0"/>
          </a:p>
        </p:txBody>
      </p:sp>
      <p:sp>
        <p:nvSpPr>
          <p:cNvPr id="9" name="Shape 6"/>
          <p:cNvSpPr/>
          <p:nvPr/>
        </p:nvSpPr>
        <p:spPr>
          <a:xfrm>
            <a:off x="4683085" y="2975134"/>
            <a:ext cx="499943" cy="499943"/>
          </a:xfrm>
          <a:prstGeom prst="roundRect">
            <a:avLst>
              <a:gd name="adj" fmla="val 10974"/>
            </a:avLst>
          </a:prstGeom>
          <a:solidFill>
            <a:srgbClr val="E8E8E3"/>
          </a:solidFill>
          <a:ln w="7620">
            <a:solidFill>
              <a:srgbClr val="D1D1C7"/>
            </a:solidFill>
            <a:prstDash val="solid"/>
          </a:ln>
        </p:spPr>
      </p:sp>
      <p:sp>
        <p:nvSpPr>
          <p:cNvPr id="10" name="Text 7"/>
          <p:cNvSpPr/>
          <p:nvPr/>
        </p:nvSpPr>
        <p:spPr>
          <a:xfrm>
            <a:off x="4841557" y="3016806"/>
            <a:ext cx="1828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orgia" pitchFamily="34" charset="0"/>
                <a:ea typeface="Georgia" pitchFamily="34" charset="-122"/>
                <a:cs typeface="Georgia" pitchFamily="34" charset="-120"/>
              </a:rPr>
              <a:t>2</a:t>
            </a:r>
            <a:endParaRPr lang="en-US" sz="2624" dirty="0"/>
          </a:p>
        </p:txBody>
      </p:sp>
      <p:sp>
        <p:nvSpPr>
          <p:cNvPr id="11" name="Text 8"/>
          <p:cNvSpPr/>
          <p:nvPr/>
        </p:nvSpPr>
        <p:spPr>
          <a:xfrm>
            <a:off x="5405199" y="3051453"/>
            <a:ext cx="2651760" cy="347186"/>
          </a:xfrm>
          <a:prstGeom prst="rect">
            <a:avLst/>
          </a:prstGeom>
          <a:noFill/>
          <a:ln/>
        </p:spPr>
        <p:txBody>
          <a:bodyPr wrap="none" rtlCol="0" anchor="t"/>
          <a:lstStyle/>
          <a:p>
            <a:pPr indent="0" marL="0">
              <a:lnSpc>
                <a:spcPts val="2734"/>
              </a:lnSpc>
              <a:buNone/>
            </a:pPr>
            <a:r>
              <a:rPr lang="en-US" sz="2187" dirty="0">
                <a:solidFill>
                  <a:srgbClr val="272525"/>
                </a:solidFill>
                <a:latin typeface="Georgia" pitchFamily="34" charset="0"/>
                <a:ea typeface="Georgia" pitchFamily="34" charset="-122"/>
                <a:cs typeface="Georgia" pitchFamily="34" charset="-120"/>
              </a:rPr>
              <a:t>Predictive Modelling</a:t>
            </a:r>
            <a:endParaRPr lang="en-US" sz="2187" dirty="0"/>
          </a:p>
        </p:txBody>
      </p:sp>
      <p:sp>
        <p:nvSpPr>
          <p:cNvPr id="12" name="Text 9"/>
          <p:cNvSpPr/>
          <p:nvPr/>
        </p:nvSpPr>
        <p:spPr>
          <a:xfrm>
            <a:off x="5405199" y="3620810"/>
            <a:ext cx="2905601" cy="1777008"/>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Using historical and live data, forest fire likelihood can be predicted, and preemptive measures can be taken to prevent the spread of fire.</a:t>
            </a:r>
            <a:endParaRPr lang="en-US" sz="1750" dirty="0"/>
          </a:p>
        </p:txBody>
      </p:sp>
      <p:sp>
        <p:nvSpPr>
          <p:cNvPr id="13" name="Shape 10"/>
          <p:cNvSpPr/>
          <p:nvPr/>
        </p:nvSpPr>
        <p:spPr>
          <a:xfrm>
            <a:off x="833199" y="5793581"/>
            <a:ext cx="499943" cy="499943"/>
          </a:xfrm>
          <a:prstGeom prst="roundRect">
            <a:avLst>
              <a:gd name="adj" fmla="val 10974"/>
            </a:avLst>
          </a:prstGeom>
          <a:solidFill>
            <a:srgbClr val="E8E8E3"/>
          </a:solidFill>
          <a:ln w="7620">
            <a:solidFill>
              <a:srgbClr val="D1D1C7"/>
            </a:solidFill>
            <a:prstDash val="solid"/>
          </a:ln>
        </p:spPr>
      </p:sp>
      <p:sp>
        <p:nvSpPr>
          <p:cNvPr id="14" name="Text 11"/>
          <p:cNvSpPr/>
          <p:nvPr/>
        </p:nvSpPr>
        <p:spPr>
          <a:xfrm>
            <a:off x="991672" y="5835253"/>
            <a:ext cx="1828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orgia" pitchFamily="34" charset="0"/>
                <a:ea typeface="Georgia" pitchFamily="34" charset="-122"/>
                <a:cs typeface="Georgia" pitchFamily="34" charset="-120"/>
              </a:rPr>
              <a:t>3</a:t>
            </a:r>
            <a:endParaRPr lang="en-US" sz="2624" dirty="0"/>
          </a:p>
        </p:txBody>
      </p:sp>
      <p:sp>
        <p:nvSpPr>
          <p:cNvPr id="15" name="Text 12"/>
          <p:cNvSpPr/>
          <p:nvPr/>
        </p:nvSpPr>
        <p:spPr>
          <a:xfrm>
            <a:off x="1555313" y="5869900"/>
            <a:ext cx="2301240" cy="347186"/>
          </a:xfrm>
          <a:prstGeom prst="rect">
            <a:avLst/>
          </a:prstGeom>
          <a:noFill/>
          <a:ln/>
        </p:spPr>
        <p:txBody>
          <a:bodyPr wrap="none" rtlCol="0" anchor="t"/>
          <a:lstStyle/>
          <a:p>
            <a:pPr indent="0" marL="0">
              <a:lnSpc>
                <a:spcPts val="2734"/>
              </a:lnSpc>
              <a:buNone/>
            </a:pPr>
            <a:r>
              <a:rPr lang="en-US" sz="2187" dirty="0">
                <a:solidFill>
                  <a:srgbClr val="272525"/>
                </a:solidFill>
                <a:latin typeface="Georgia" pitchFamily="34" charset="0"/>
                <a:ea typeface="Georgia" pitchFamily="34" charset="-122"/>
                <a:cs typeface="Georgia" pitchFamily="34" charset="-120"/>
              </a:rPr>
              <a:t>Data Visualization</a:t>
            </a:r>
            <a:endParaRPr lang="en-US" sz="2187" dirty="0"/>
          </a:p>
        </p:txBody>
      </p:sp>
      <p:sp>
        <p:nvSpPr>
          <p:cNvPr id="16" name="Text 13"/>
          <p:cNvSpPr/>
          <p:nvPr/>
        </p:nvSpPr>
        <p:spPr>
          <a:xfrm>
            <a:off x="1555313" y="6439257"/>
            <a:ext cx="6755487"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Visualization of data helps identify patterns and makes it easy to spot areas with the highest risk of forest fires.</a:t>
            </a:r>
            <a:endParaRPr lang="en-US" sz="1750" dirty="0"/>
          </a:p>
        </p:txBody>
      </p:sp>
      <p:pic>
        <p:nvPicPr>
          <p:cNvPr id="17"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2037993" y="1657231"/>
            <a:ext cx="10554414" cy="1388745"/>
          </a:xfrm>
          <a:prstGeom prst="rect">
            <a:avLst/>
          </a:prstGeom>
          <a:noFill/>
          <a:ln/>
        </p:spPr>
        <p:txBody>
          <a:bodyPr wrap="square" rtlCol="0" anchor="t"/>
          <a:lstStyle/>
          <a:p>
            <a:pPr indent="0" marL="0">
              <a:lnSpc>
                <a:spcPts val="5468"/>
              </a:lnSpc>
              <a:buNone/>
            </a:pPr>
            <a:r>
              <a:rPr lang="en-US" sz="4374" dirty="0">
                <a:solidFill>
                  <a:srgbClr val="312F2B"/>
                </a:solidFill>
                <a:latin typeface="Georgia" pitchFamily="34" charset="0"/>
                <a:ea typeface="Georgia" pitchFamily="34" charset="-122"/>
                <a:cs typeface="Georgia" pitchFamily="34" charset="-120"/>
              </a:rPr>
              <a:t>Challenges in Forest Fire Analytics Using AWS</a:t>
            </a:r>
            <a:endParaRPr lang="en-US" sz="4374" dirty="0"/>
          </a:p>
        </p:txBody>
      </p:sp>
      <p:sp>
        <p:nvSpPr>
          <p:cNvPr id="5" name="Text 2"/>
          <p:cNvSpPr/>
          <p:nvPr/>
        </p:nvSpPr>
        <p:spPr>
          <a:xfrm>
            <a:off x="2037993" y="3601403"/>
            <a:ext cx="2666286" cy="416481"/>
          </a:xfrm>
          <a:prstGeom prst="rect">
            <a:avLst/>
          </a:prstGeom>
          <a:noFill/>
          <a:ln/>
        </p:spPr>
        <p:txBody>
          <a:bodyPr wrap="none" rtlCol="0" anchor="t"/>
          <a:lstStyle/>
          <a:p>
            <a:pPr indent="0" marL="0">
              <a:lnSpc>
                <a:spcPts val="3281"/>
              </a:lnSpc>
              <a:buNone/>
            </a:pPr>
            <a:r>
              <a:rPr lang="en-US" sz="2624" dirty="0">
                <a:solidFill>
                  <a:srgbClr val="312F2B"/>
                </a:solidFill>
                <a:latin typeface="Georgia" pitchFamily="34" charset="0"/>
                <a:ea typeface="Georgia" pitchFamily="34" charset="-122"/>
                <a:cs typeface="Georgia" pitchFamily="34" charset="-120"/>
              </a:rPr>
              <a:t>Compatibility</a:t>
            </a:r>
            <a:endParaRPr lang="en-US" sz="2624" dirty="0"/>
          </a:p>
        </p:txBody>
      </p:sp>
      <p:sp>
        <p:nvSpPr>
          <p:cNvPr id="6" name="Text 3"/>
          <p:cNvSpPr/>
          <p:nvPr/>
        </p:nvSpPr>
        <p:spPr>
          <a:xfrm>
            <a:off x="2037993" y="4240054"/>
            <a:ext cx="3156347" cy="2132409"/>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Data collected from various sources like sensors, image processing, topographic and weather data could come in different formats, making it challenging to analyze.</a:t>
            </a:r>
            <a:endParaRPr lang="en-US" sz="1750" dirty="0"/>
          </a:p>
        </p:txBody>
      </p:sp>
      <p:sp>
        <p:nvSpPr>
          <p:cNvPr id="7" name="Text 4"/>
          <p:cNvSpPr/>
          <p:nvPr/>
        </p:nvSpPr>
        <p:spPr>
          <a:xfrm>
            <a:off x="5743932" y="3601403"/>
            <a:ext cx="2666286" cy="416481"/>
          </a:xfrm>
          <a:prstGeom prst="rect">
            <a:avLst/>
          </a:prstGeom>
          <a:noFill/>
          <a:ln/>
        </p:spPr>
        <p:txBody>
          <a:bodyPr wrap="none" rtlCol="0" anchor="t"/>
          <a:lstStyle/>
          <a:p>
            <a:pPr indent="0" marL="0">
              <a:lnSpc>
                <a:spcPts val="3281"/>
              </a:lnSpc>
              <a:buNone/>
            </a:pPr>
            <a:r>
              <a:rPr lang="en-US" sz="2624" dirty="0">
                <a:solidFill>
                  <a:srgbClr val="312F2B"/>
                </a:solidFill>
                <a:latin typeface="Georgia" pitchFamily="34" charset="0"/>
                <a:ea typeface="Georgia" pitchFamily="34" charset="-122"/>
                <a:cs typeface="Georgia" pitchFamily="34" charset="-120"/>
              </a:rPr>
              <a:t>Data Volume</a:t>
            </a:r>
            <a:endParaRPr lang="en-US" sz="2624" dirty="0"/>
          </a:p>
        </p:txBody>
      </p:sp>
      <p:sp>
        <p:nvSpPr>
          <p:cNvPr id="8" name="Text 5"/>
          <p:cNvSpPr/>
          <p:nvPr/>
        </p:nvSpPr>
        <p:spPr>
          <a:xfrm>
            <a:off x="5743932" y="4240054"/>
            <a:ext cx="3156347" cy="1777008"/>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Identifying, storing, and processing large volumes of data is a challenge as it requires vast resources and technical expertise.</a:t>
            </a:r>
            <a:endParaRPr lang="en-US" sz="1750" dirty="0"/>
          </a:p>
        </p:txBody>
      </p:sp>
      <p:sp>
        <p:nvSpPr>
          <p:cNvPr id="9" name="Text 6"/>
          <p:cNvSpPr/>
          <p:nvPr/>
        </p:nvSpPr>
        <p:spPr>
          <a:xfrm>
            <a:off x="9449872" y="3601403"/>
            <a:ext cx="2666286" cy="416481"/>
          </a:xfrm>
          <a:prstGeom prst="rect">
            <a:avLst/>
          </a:prstGeom>
          <a:noFill/>
          <a:ln/>
        </p:spPr>
        <p:txBody>
          <a:bodyPr wrap="none" rtlCol="0" anchor="t"/>
          <a:lstStyle/>
          <a:p>
            <a:pPr indent="0" marL="0">
              <a:lnSpc>
                <a:spcPts val="3281"/>
              </a:lnSpc>
              <a:buNone/>
            </a:pPr>
            <a:r>
              <a:rPr lang="en-US" sz="2624" dirty="0">
                <a:solidFill>
                  <a:srgbClr val="312F2B"/>
                </a:solidFill>
                <a:latin typeface="Georgia" pitchFamily="34" charset="0"/>
                <a:ea typeface="Georgia" pitchFamily="34" charset="-122"/>
                <a:cs typeface="Georgia" pitchFamily="34" charset="-120"/>
              </a:rPr>
              <a:t>Data Quality</a:t>
            </a:r>
            <a:endParaRPr lang="en-US" sz="2624" dirty="0"/>
          </a:p>
        </p:txBody>
      </p:sp>
      <p:sp>
        <p:nvSpPr>
          <p:cNvPr id="10" name="Text 7"/>
          <p:cNvSpPr/>
          <p:nvPr/>
        </p:nvSpPr>
        <p:spPr>
          <a:xfrm>
            <a:off x="9449872" y="4240054"/>
            <a:ext cx="3156347" cy="1777008"/>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Data quality can be a challenge as the accuracy of the predictions depends on the quality of data fed into the system.</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2521744" y="554950"/>
            <a:ext cx="7277100" cy="630674"/>
          </a:xfrm>
          <a:prstGeom prst="rect">
            <a:avLst/>
          </a:prstGeom>
          <a:noFill/>
          <a:ln/>
        </p:spPr>
        <p:txBody>
          <a:bodyPr wrap="none" rtlCol="0" anchor="t"/>
          <a:lstStyle/>
          <a:p>
            <a:pPr indent="0" marL="0">
              <a:lnSpc>
                <a:spcPts val="4966"/>
              </a:lnSpc>
              <a:buNone/>
            </a:pPr>
            <a:r>
              <a:rPr lang="en-US" sz="3973" dirty="0">
                <a:solidFill>
                  <a:srgbClr val="312F2B"/>
                </a:solidFill>
                <a:latin typeface="Georgia" pitchFamily="34" charset="0"/>
                <a:ea typeface="Georgia" pitchFamily="34" charset="-122"/>
                <a:cs typeface="Georgia" pitchFamily="34" charset="-120"/>
              </a:rPr>
              <a:t>Conclusion and Key Takeaways</a:t>
            </a:r>
            <a:endParaRPr lang="en-US" sz="3973" dirty="0"/>
          </a:p>
        </p:txBody>
      </p:sp>
      <p:pic>
        <p:nvPicPr>
          <p:cNvPr id="5" name="Image 1" descr="preencoded.png">    </p:cNvPr>
          <p:cNvPicPr>
            <a:picLocks noChangeAspect="1"/>
          </p:cNvPicPr>
          <p:nvPr/>
        </p:nvPicPr>
        <p:blipFill>
          <a:blip r:embed="rId2"/>
          <a:stretch>
            <a:fillRect/>
          </a:stretch>
        </p:blipFill>
        <p:spPr>
          <a:xfrm>
            <a:off x="2521744" y="1589246"/>
            <a:ext cx="4642009" cy="2868930"/>
          </a:xfrm>
          <a:prstGeom prst="rect">
            <a:avLst/>
          </a:prstGeom>
        </p:spPr>
      </p:pic>
      <p:sp>
        <p:nvSpPr>
          <p:cNvPr id="6" name="Text 2"/>
          <p:cNvSpPr/>
          <p:nvPr/>
        </p:nvSpPr>
        <p:spPr>
          <a:xfrm>
            <a:off x="2521744" y="4710351"/>
            <a:ext cx="2018228" cy="315278"/>
          </a:xfrm>
          <a:prstGeom prst="rect">
            <a:avLst/>
          </a:prstGeom>
          <a:noFill/>
          <a:ln/>
        </p:spPr>
        <p:txBody>
          <a:bodyPr wrap="none" rtlCol="0" anchor="t"/>
          <a:lstStyle/>
          <a:p>
            <a:pPr algn="l" indent="0" marL="0">
              <a:lnSpc>
                <a:spcPts val="2483"/>
              </a:lnSpc>
              <a:buNone/>
            </a:pPr>
            <a:r>
              <a:rPr lang="en-US" sz="1987" dirty="0">
                <a:solidFill>
                  <a:srgbClr val="312F2B"/>
                </a:solidFill>
                <a:latin typeface="Georgia" pitchFamily="34" charset="0"/>
                <a:ea typeface="Georgia" pitchFamily="34" charset="-122"/>
                <a:cs typeface="Georgia" pitchFamily="34" charset="-120"/>
              </a:rPr>
              <a:t>The way forward</a:t>
            </a:r>
            <a:endParaRPr lang="en-US" sz="1987" dirty="0"/>
          </a:p>
        </p:txBody>
      </p:sp>
      <p:sp>
        <p:nvSpPr>
          <p:cNvPr id="7" name="Text 3"/>
          <p:cNvSpPr/>
          <p:nvPr/>
        </p:nvSpPr>
        <p:spPr>
          <a:xfrm>
            <a:off x="2521744" y="5227439"/>
            <a:ext cx="4642009" cy="1291590"/>
          </a:xfrm>
          <a:prstGeom prst="rect">
            <a:avLst/>
          </a:prstGeom>
          <a:noFill/>
          <a:ln/>
        </p:spPr>
        <p:txBody>
          <a:bodyPr wrap="square" rtlCol="0" anchor="t"/>
          <a:lstStyle/>
          <a:p>
            <a:pPr algn="l" indent="0" marL="0">
              <a:lnSpc>
                <a:spcPts val="2543"/>
              </a:lnSpc>
              <a:buNone/>
            </a:pPr>
            <a:r>
              <a:rPr lang="en-US" sz="1589" dirty="0">
                <a:solidFill>
                  <a:srgbClr val="272525"/>
                </a:solidFill>
                <a:latin typeface="Lato" pitchFamily="34" charset="0"/>
                <a:ea typeface="Lato" pitchFamily="34" charset="-122"/>
                <a:cs typeface="Lato" pitchFamily="34" charset="-120"/>
              </a:rPr>
              <a:t>Preventing wildfires is vital for ensuring that the forest ecosystem remains healthy. AWS has the capability to make your data work for you to ensure a better future.</a:t>
            </a:r>
            <a:endParaRPr lang="en-US" sz="1589" dirty="0"/>
          </a:p>
        </p:txBody>
      </p:sp>
      <p:pic>
        <p:nvPicPr>
          <p:cNvPr id="8" name="Image 2" descr="preencoded.png">    </p:cNvPr>
          <p:cNvPicPr>
            <a:picLocks noChangeAspect="1"/>
          </p:cNvPicPr>
          <p:nvPr/>
        </p:nvPicPr>
        <p:blipFill>
          <a:blip r:embed="rId3"/>
          <a:stretch>
            <a:fillRect/>
          </a:stretch>
        </p:blipFill>
        <p:spPr>
          <a:xfrm>
            <a:off x="7466409" y="1589246"/>
            <a:ext cx="4642128" cy="2869049"/>
          </a:xfrm>
          <a:prstGeom prst="rect">
            <a:avLst/>
          </a:prstGeom>
        </p:spPr>
      </p:pic>
      <p:sp>
        <p:nvSpPr>
          <p:cNvPr id="9" name="Text 4"/>
          <p:cNvSpPr/>
          <p:nvPr/>
        </p:nvSpPr>
        <p:spPr>
          <a:xfrm>
            <a:off x="7466409" y="4710470"/>
            <a:ext cx="2018228" cy="315278"/>
          </a:xfrm>
          <a:prstGeom prst="rect">
            <a:avLst/>
          </a:prstGeom>
          <a:noFill/>
          <a:ln/>
        </p:spPr>
        <p:txBody>
          <a:bodyPr wrap="none" rtlCol="0" anchor="t"/>
          <a:lstStyle/>
          <a:p>
            <a:pPr algn="l" indent="0" marL="0">
              <a:lnSpc>
                <a:spcPts val="2483"/>
              </a:lnSpc>
              <a:buNone/>
            </a:pPr>
            <a:r>
              <a:rPr lang="en-US" sz="1987" dirty="0">
                <a:solidFill>
                  <a:srgbClr val="312F2B"/>
                </a:solidFill>
                <a:latin typeface="Georgia" pitchFamily="34" charset="0"/>
                <a:ea typeface="Georgia" pitchFamily="34" charset="-122"/>
                <a:cs typeface="Georgia" pitchFamily="34" charset="-120"/>
              </a:rPr>
              <a:t>Key Takeaways</a:t>
            </a:r>
            <a:endParaRPr lang="en-US" sz="1987" dirty="0"/>
          </a:p>
        </p:txBody>
      </p:sp>
      <p:sp>
        <p:nvSpPr>
          <p:cNvPr id="10" name="Text 5"/>
          <p:cNvSpPr/>
          <p:nvPr/>
        </p:nvSpPr>
        <p:spPr>
          <a:xfrm>
            <a:off x="7789307" y="5252799"/>
            <a:ext cx="4319230" cy="968693"/>
          </a:xfrm>
          <a:prstGeom prst="rect">
            <a:avLst/>
          </a:prstGeom>
          <a:noFill/>
          <a:ln/>
        </p:spPr>
        <p:txBody>
          <a:bodyPr wrap="square" rtlCol="0" anchor="t"/>
          <a:lstStyle/>
          <a:p>
            <a:pPr algn="l" marL="342900" indent="-342900">
              <a:lnSpc>
                <a:spcPts val="2543"/>
              </a:lnSpc>
              <a:buSzPct val="100000"/>
              <a:buChar char="•"/>
            </a:pPr>
            <a:r>
              <a:rPr lang="en-US" sz="1589" dirty="0">
                <a:solidFill>
                  <a:srgbClr val="272525"/>
                </a:solidFill>
                <a:latin typeface="Lato" pitchFamily="34" charset="0"/>
                <a:ea typeface="Lato" pitchFamily="34" charset="-122"/>
                <a:cs typeface="Lato" pitchFamily="34" charset="-120"/>
              </a:rPr>
              <a:t>AWS services are economical, secure, and reliable, making forest fire analytics an efficient process.</a:t>
            </a:r>
            <a:endParaRPr lang="en-US" sz="1589" dirty="0"/>
          </a:p>
        </p:txBody>
      </p:sp>
      <p:sp>
        <p:nvSpPr>
          <p:cNvPr id="11" name="Text 6"/>
          <p:cNvSpPr/>
          <p:nvPr/>
        </p:nvSpPr>
        <p:spPr>
          <a:xfrm>
            <a:off x="7789307" y="6302216"/>
            <a:ext cx="4319230" cy="645795"/>
          </a:xfrm>
          <a:prstGeom prst="rect">
            <a:avLst/>
          </a:prstGeom>
          <a:noFill/>
          <a:ln/>
        </p:spPr>
        <p:txBody>
          <a:bodyPr wrap="square" rtlCol="0" anchor="t"/>
          <a:lstStyle/>
          <a:p>
            <a:pPr algn="l" marL="342900" indent="-342900">
              <a:lnSpc>
                <a:spcPts val="2543"/>
              </a:lnSpc>
              <a:buSzPct val="100000"/>
              <a:buChar char="•"/>
            </a:pPr>
            <a:r>
              <a:rPr lang="en-US" sz="1589" dirty="0">
                <a:solidFill>
                  <a:srgbClr val="272525"/>
                </a:solidFill>
                <a:latin typeface="Lato" pitchFamily="34" charset="0"/>
                <a:ea typeface="Lato" pitchFamily="34" charset="-122"/>
                <a:cs typeface="Lato" pitchFamily="34" charset="-120"/>
              </a:rPr>
              <a:t>Predictive modeling using big data analytics is a game-changer for forest fire management.</a:t>
            </a:r>
            <a:endParaRPr lang="en-US" sz="1589" dirty="0"/>
          </a:p>
        </p:txBody>
      </p:sp>
      <p:sp>
        <p:nvSpPr>
          <p:cNvPr id="12" name="Text 7"/>
          <p:cNvSpPr/>
          <p:nvPr/>
        </p:nvSpPr>
        <p:spPr>
          <a:xfrm>
            <a:off x="7789307" y="7028736"/>
            <a:ext cx="4319230" cy="645795"/>
          </a:xfrm>
          <a:prstGeom prst="rect">
            <a:avLst/>
          </a:prstGeom>
          <a:noFill/>
          <a:ln/>
        </p:spPr>
        <p:txBody>
          <a:bodyPr wrap="square" rtlCol="0" anchor="t"/>
          <a:lstStyle/>
          <a:p>
            <a:pPr algn="l" marL="342900" indent="-342900">
              <a:lnSpc>
                <a:spcPts val="2543"/>
              </a:lnSpc>
              <a:buSzPct val="100000"/>
              <a:buChar char="•"/>
            </a:pPr>
            <a:r>
              <a:rPr lang="en-US" sz="1589" dirty="0">
                <a:solidFill>
                  <a:srgbClr val="272525"/>
                </a:solidFill>
                <a:latin typeface="Lato" pitchFamily="34" charset="0"/>
                <a:ea typeface="Lato" pitchFamily="34" charset="-122"/>
                <a:cs typeface="Lato" pitchFamily="34" charset="-120"/>
              </a:rPr>
              <a:t>Real-time data acquisition and processing are essential for early detection and prevention.</a:t>
            </a:r>
            <a:endParaRPr lang="en-US" sz="1589" dirty="0"/>
          </a:p>
        </p:txBody>
      </p:sp>
      <p:pic>
        <p:nvPicPr>
          <p:cNvPr id="1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2023-08-03T06:54:11Z</dcterms:created>
  <dcterms:modified xsi:type="dcterms:W3CDTF">2023-08-03T06:54:11Z</dcterms:modified>
</cp:coreProperties>
</file>